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4303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09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278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263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769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88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276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274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7896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504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398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9EA6AFC-EA92-44C4-952E-2DEB5FB898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4DBDBD96-9017-4EE1-B132-E3FF345D298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551518"/>
            <a:ext cx="10972800" cy="452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grpSp>
        <p:nvGrpSpPr>
          <p:cNvPr id="1028" name="Group 9">
            <a:extLst>
              <a:ext uri="{FF2B5EF4-FFF2-40B4-BE49-F238E27FC236}">
                <a16:creationId xmlns:a16="http://schemas.microsoft.com/office/drawing/2014/main" id="{829BFB71-99E4-4F54-B1FA-7DCDA64A8B1A}"/>
              </a:ext>
            </a:extLst>
          </p:cNvPr>
          <p:cNvGrpSpPr>
            <a:grpSpLocks/>
          </p:cNvGrpSpPr>
          <p:nvPr/>
        </p:nvGrpSpPr>
        <p:grpSpPr bwMode="auto">
          <a:xfrm>
            <a:off x="0" y="6151030"/>
            <a:ext cx="12192000" cy="707826"/>
            <a:chOff x="0" y="4612752"/>
            <a:chExt cx="9143994" cy="530748"/>
          </a:xfrm>
        </p:grpSpPr>
        <p:pic>
          <p:nvPicPr>
            <p:cNvPr id="1029" name="Picture 6">
              <a:extLst>
                <a:ext uri="{FF2B5EF4-FFF2-40B4-BE49-F238E27FC236}">
                  <a16:creationId xmlns:a16="http://schemas.microsoft.com/office/drawing/2014/main" id="{AB52B986-C745-4A0A-A0FA-607294552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309" b="30653"/>
            <a:stretch>
              <a:fillRect/>
            </a:stretch>
          </p:blipFill>
          <p:spPr bwMode="auto">
            <a:xfrm>
              <a:off x="0" y="4612752"/>
              <a:ext cx="1514890" cy="530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8BF231-565D-4FAB-8DB0-A7EF091E07A4}"/>
                </a:ext>
              </a:extLst>
            </p:cNvPr>
            <p:cNvSpPr/>
            <p:nvPr/>
          </p:nvSpPr>
          <p:spPr>
            <a:xfrm>
              <a:off x="1948092" y="4682778"/>
              <a:ext cx="4914216" cy="43848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i="1" spc="67" dirty="0" err="1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+mn-lt"/>
                  <a:ea typeface="+mn-ea"/>
                </a:rPr>
                <a:t>TIGr</a:t>
              </a:r>
              <a:r>
                <a:rPr lang="en-US" sz="3200" i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n-lt"/>
                  <a:ea typeface="+mn-ea"/>
                </a:rPr>
                <a:t>: </a:t>
              </a:r>
              <a:r>
                <a:rPr lang="en-US" sz="3200" i="1" spc="67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+mn-lt"/>
                  <a:ea typeface="+mn-ea"/>
                </a:rPr>
                <a:t>T</a:t>
              </a:r>
              <a:r>
                <a:rPr lang="en-US" sz="3200" i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n-lt"/>
                  <a:ea typeface="+mn-ea"/>
                </a:rPr>
                <a:t>ranslational </a:t>
              </a:r>
              <a:r>
                <a:rPr lang="en-US" sz="3200" i="1" spc="67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+mn-lt"/>
                  <a:ea typeface="+mn-ea"/>
                </a:rPr>
                <a:t>I</a:t>
              </a:r>
              <a:r>
                <a:rPr lang="en-US" sz="3200" i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n-lt"/>
                  <a:ea typeface="+mn-ea"/>
                </a:rPr>
                <a:t>maging </a:t>
              </a:r>
              <a:r>
                <a:rPr lang="en-US" sz="3200" i="1" spc="67" dirty="0">
                  <a:ln w="12700" cmpd="sng">
                    <a:solidFill>
                      <a:schemeClr val="accent6">
                        <a:satMod val="120000"/>
                        <a:shade val="80000"/>
                      </a:schemeClr>
                    </a:solidFill>
                    <a:prstDash val="solid"/>
                  </a:ln>
                  <a:solidFill>
                    <a:schemeClr val="accent6">
                      <a:tint val="1000"/>
                    </a:schemeClr>
                  </a:solidFill>
                  <a:effectLst>
                    <a:glow rad="53100">
                      <a:schemeClr val="accent6">
                        <a:satMod val="180000"/>
                        <a:alpha val="30000"/>
                      </a:schemeClr>
                    </a:glow>
                  </a:effectLst>
                  <a:latin typeface="+mn-lt"/>
                  <a:ea typeface="+mn-ea"/>
                </a:rPr>
                <a:t>Gr</a:t>
              </a:r>
              <a:r>
                <a:rPr lang="en-US" sz="3200" i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+mn-lt"/>
                  <a:ea typeface="+mn-ea"/>
                </a:rPr>
                <a:t>oup</a:t>
              </a:r>
            </a:p>
          </p:txBody>
        </p:sp>
        <p:pic>
          <p:nvPicPr>
            <p:cNvPr id="1031" name="Picture 8" descr="BCM_2012_H_No_R_RGB.png">
              <a:extLst>
                <a:ext uri="{FF2B5EF4-FFF2-40B4-BE49-F238E27FC236}">
                  <a16:creationId xmlns:a16="http://schemas.microsoft.com/office/drawing/2014/main" id="{854FEACD-21A1-490B-866F-AA78B9B37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1610" y="4644345"/>
              <a:ext cx="1402384" cy="485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233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MS PGothic" panose="020B0600070205080204" pitchFamily="34" charset="-128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MS PGothic" panose="020B0600070205080204" pitchFamily="34" charset="-128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3105-A52F-4F91-A73F-5000754205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06032"/>
            <a:ext cx="10363200" cy="1470025"/>
          </a:xfrm>
        </p:spPr>
        <p:txBody>
          <a:bodyPr/>
          <a:lstStyle/>
          <a:p>
            <a:r>
              <a:rPr lang="en-US" dirty="0"/>
              <a:t>3D Image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C7576-0170-428A-85F2-5C5C221C9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757" y="1363043"/>
            <a:ext cx="8534400" cy="1752600"/>
          </a:xfrm>
        </p:spPr>
        <p:txBody>
          <a:bodyPr/>
          <a:lstStyle/>
          <a:p>
            <a:r>
              <a:rPr lang="en-US" dirty="0"/>
              <a:t>Pal Arunachalam</a:t>
            </a:r>
          </a:p>
        </p:txBody>
      </p:sp>
      <p:pic>
        <p:nvPicPr>
          <p:cNvPr id="7" name="Picture 6" descr="A picture containing indoor, cat, wall, floor&#10;&#10;Description automatically generated">
            <a:extLst>
              <a:ext uri="{FF2B5EF4-FFF2-40B4-BE49-F238E27FC236}">
                <a16:creationId xmlns:a16="http://schemas.microsoft.com/office/drawing/2014/main" id="{51BA61F1-BF26-4830-A9C9-660553078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79" y="2174848"/>
            <a:ext cx="6805842" cy="382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46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8A0-6149-4342-BB0B-FB37BE25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- Pipeline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F5C244-3F17-4695-BBD7-A26ABCBB7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If focused particle – find corresponding position and include in 3D reconstruction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2C0D89A-D8DA-455B-A2EE-D44C4336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7948" y="2923890"/>
            <a:ext cx="11560389" cy="198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232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4985-028F-44E6-B4CE-C50B01C7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96E0-0296-4DAB-8354-78E00941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Functionally complete image acquisition process</a:t>
            </a:r>
          </a:p>
          <a:p>
            <a:r>
              <a:rPr lang="en-US" sz="3600" dirty="0"/>
              <a:t>3D Image Reconstruction</a:t>
            </a:r>
            <a:endParaRPr lang="en-US" sz="3066" dirty="0"/>
          </a:p>
          <a:p>
            <a:r>
              <a:rPr lang="en-US" sz="3600" dirty="0"/>
              <a:t>I learned:</a:t>
            </a:r>
          </a:p>
          <a:p>
            <a:pPr lvl="1"/>
            <a:r>
              <a:rPr lang="en-US" sz="2800" dirty="0"/>
              <a:t>MATLAB and Arduino Coding</a:t>
            </a:r>
          </a:p>
          <a:p>
            <a:pPr lvl="1"/>
            <a:r>
              <a:rPr lang="en-US" sz="2800" dirty="0"/>
              <a:t>Designing 3D Models</a:t>
            </a:r>
          </a:p>
          <a:p>
            <a:pPr lvl="1"/>
            <a:r>
              <a:rPr lang="en-US" sz="2800" dirty="0"/>
              <a:t>CNN for Computer Vision</a:t>
            </a:r>
          </a:p>
          <a:p>
            <a:pPr lvl="1"/>
            <a:r>
              <a:rPr lang="en-US" sz="2800" dirty="0"/>
              <a:t>General Problem Solving &amp; Resource Finding</a:t>
            </a:r>
          </a:p>
          <a:p>
            <a:pPr lvl="1"/>
            <a:endParaRPr lang="en-US" sz="2800" dirty="0"/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1D0DE7F3-B27E-4E91-A307-174E34DDAF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7229" r="1928"/>
          <a:stretch/>
        </p:blipFill>
        <p:spPr>
          <a:xfrm>
            <a:off x="6970855" y="2151850"/>
            <a:ext cx="5221145" cy="295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0CB0B-7DAB-456F-A5B4-70643810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AC0A1-E441-4522-B6E4-6D2FF6CE0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Device captures 2D images at degree intervals</a:t>
            </a:r>
          </a:p>
          <a:p>
            <a:r>
              <a:rPr lang="en-US" sz="3600" dirty="0"/>
              <a:t>Process images for 3D Reconstruction via CNN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video-1565365374">
            <a:hlinkClick r:id="" action="ppaction://media"/>
            <a:extLst>
              <a:ext uri="{FF2B5EF4-FFF2-40B4-BE49-F238E27FC236}">
                <a16:creationId xmlns:a16="http://schemas.microsoft.com/office/drawing/2014/main" id="{483D5DAC-0884-4B92-9720-BCE2C1E67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8308" y="2817676"/>
            <a:ext cx="5141438" cy="2892059"/>
          </a:xfrm>
          <a:prstGeom prst="rect">
            <a:avLst/>
          </a:prstGeom>
        </p:spPr>
      </p:pic>
      <p:pic>
        <p:nvPicPr>
          <p:cNvPr id="7" name="ezgif-4-554dad69ce3c">
            <a:hlinkClick r:id="" action="ppaction://media"/>
            <a:extLst>
              <a:ext uri="{FF2B5EF4-FFF2-40B4-BE49-F238E27FC236}">
                <a16:creationId xmlns:a16="http://schemas.microsoft.com/office/drawing/2014/main" id="{1D2ABB53-22D0-4746-BCAA-268D6DA7E4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7288" y="2885006"/>
            <a:ext cx="5311453" cy="29876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4D95E6-52C5-43B7-841C-75CF2263F7DA}"/>
              </a:ext>
            </a:extLst>
          </p:cNvPr>
          <p:cNvSpPr txBox="1"/>
          <p:nvPr/>
        </p:nvSpPr>
        <p:spPr>
          <a:xfrm>
            <a:off x="1075765" y="5777065"/>
            <a:ext cx="437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Images Captured Every 0.5 Degrees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0423C-EBF1-4914-AC43-2110CD5A71EC}"/>
              </a:ext>
            </a:extLst>
          </p:cNvPr>
          <p:cNvSpPr txBox="1"/>
          <p:nvPr/>
        </p:nvSpPr>
        <p:spPr>
          <a:xfrm>
            <a:off x="7194042" y="5872698"/>
            <a:ext cx="3271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Sped Up 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39664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16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0" mute="1">
                <p:cTn id="21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9637-AB5F-466C-8A84-FCF8E830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-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63440-8052-41E0-9C11-BC9F103A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2 Arduino Boards – Motor and Encoder</a:t>
            </a:r>
          </a:p>
          <a:p>
            <a:r>
              <a:rPr lang="en-US" sz="3600" dirty="0"/>
              <a:t>MATLAB captures images from Arduino data</a:t>
            </a:r>
          </a:p>
          <a:p>
            <a:endParaRPr lang="en-US" sz="3600" dirty="0"/>
          </a:p>
          <a:p>
            <a:endParaRPr lang="en-US" dirty="0"/>
          </a:p>
        </p:txBody>
      </p:sp>
      <p:pic>
        <p:nvPicPr>
          <p:cNvPr id="4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5FB22B5C-2C3B-471E-A5C2-2EEE532CC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58021" y="2153933"/>
            <a:ext cx="2262134" cy="4042964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E49683-CA40-4116-8465-5FA32EC819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/>
          <a:stretch/>
        </p:blipFill>
        <p:spPr>
          <a:xfrm>
            <a:off x="5315139" y="2734708"/>
            <a:ext cx="6509255" cy="3387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029ADC-17C0-4773-81DC-E2001C793B58}"/>
              </a:ext>
            </a:extLst>
          </p:cNvPr>
          <p:cNvSpPr txBox="1"/>
          <p:nvPr/>
        </p:nvSpPr>
        <p:spPr>
          <a:xfrm>
            <a:off x="609600" y="5323442"/>
            <a:ext cx="436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Encoder Determines Angle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338AC5-2D03-4D3E-ADF8-F2185861F1AC}"/>
              </a:ext>
            </a:extLst>
          </p:cNvPr>
          <p:cNvSpPr txBox="1"/>
          <p:nvPr/>
        </p:nvSpPr>
        <p:spPr>
          <a:xfrm>
            <a:off x="5984285" y="6027752"/>
            <a:ext cx="477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Angle at which </a:t>
            </a:r>
            <a:r>
              <a:rPr lang="en-US" dirty="0" err="1"/>
              <a:t>Matlab</a:t>
            </a:r>
            <a:r>
              <a:rPr lang="en-US" dirty="0"/>
              <a:t> captures an image</a:t>
            </a:r>
          </a:p>
        </p:txBody>
      </p:sp>
    </p:spTree>
    <p:extLst>
      <p:ext uri="{BB962C8B-B14F-4D97-AF65-F5344CB8AC3E}">
        <p14:creationId xmlns:p14="http://schemas.microsoft.com/office/powerpoint/2010/main" val="388827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66DB-6088-43B7-BC50-BAE06142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–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4803C-2634-4D57-A04A-5229EA656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3D models of various components</a:t>
            </a:r>
          </a:p>
          <a:p>
            <a:pPr lvl="1"/>
            <a:r>
              <a:rPr lang="en-US" sz="2800" dirty="0"/>
              <a:t>Gear Structure, Arc, Motor Base, Phantom, etc.</a:t>
            </a:r>
          </a:p>
          <a:p>
            <a:r>
              <a:rPr lang="en-US" sz="3200" dirty="0"/>
              <a:t>Variations of Arc for smoothness and range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801-C30A-4E87-B1FC-881FB50C7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" r="21305" b="7749"/>
          <a:stretch/>
        </p:blipFill>
        <p:spPr>
          <a:xfrm rot="16200000">
            <a:off x="1642183" y="2177402"/>
            <a:ext cx="1860105" cy="4225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7E00FC-0E99-4A10-8FA1-D0C7F4C05DA3}"/>
              </a:ext>
            </a:extLst>
          </p:cNvPr>
          <p:cNvSpPr txBox="1"/>
          <p:nvPr/>
        </p:nvSpPr>
        <p:spPr>
          <a:xfrm>
            <a:off x="609600" y="5403766"/>
            <a:ext cx="398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Version 2 (top) and 1 (bottom)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7F64D8-4946-4EF5-86E5-BB00876FF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82"/>
          <a:stretch/>
        </p:blipFill>
        <p:spPr>
          <a:xfrm>
            <a:off x="4999405" y="4205262"/>
            <a:ext cx="7089596" cy="1383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FFFD74-F31B-47BF-BF88-B14D3BBA0023}"/>
              </a:ext>
            </a:extLst>
          </p:cNvPr>
          <p:cNvSpPr txBox="1"/>
          <p:nvPr/>
        </p:nvSpPr>
        <p:spPr>
          <a:xfrm>
            <a:off x="5579307" y="5667324"/>
            <a:ext cx="5422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 Latest Version – Slightly longer and flatter arc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22C6FC-9237-43DC-B57F-FAA760C05494}"/>
              </a:ext>
            </a:extLst>
          </p:cNvPr>
          <p:cNvSpPr txBox="1"/>
          <p:nvPr/>
        </p:nvSpPr>
        <p:spPr>
          <a:xfrm>
            <a:off x="9215232" y="3675898"/>
            <a:ext cx="247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Phantom Test Object</a:t>
            </a:r>
          </a:p>
        </p:txBody>
      </p:sp>
      <p:pic>
        <p:nvPicPr>
          <p:cNvPr id="11" name="Picture 10" descr="A picture containing indoor, wall, white, sitting&#10;&#10;Description automatically generated">
            <a:extLst>
              <a:ext uri="{FF2B5EF4-FFF2-40B4-BE49-F238E27FC236}">
                <a16:creationId xmlns:a16="http://schemas.microsoft.com/office/drawing/2014/main" id="{86680AF6-76CE-46A3-B94E-1536073D00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8" t="8771" r="33021" b="5240"/>
          <a:stretch/>
        </p:blipFill>
        <p:spPr>
          <a:xfrm>
            <a:off x="9298188" y="1226804"/>
            <a:ext cx="2141260" cy="24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92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97BA-FBE8-499C-85D9-B5C2B674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Acquisition - Precision</a:t>
            </a:r>
          </a:p>
        </p:txBody>
      </p:sp>
      <p:pic>
        <p:nvPicPr>
          <p:cNvPr id="4" name="Picture 3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7EF946FA-EE7C-45FA-9ACC-ECB07DC21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74" y="1364961"/>
            <a:ext cx="4501863" cy="4232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1E6A3-F05C-4219-9BA4-E0FAC1F24B4C}"/>
              </a:ext>
            </a:extLst>
          </p:cNvPr>
          <p:cNvSpPr txBox="1"/>
          <p:nvPr/>
        </p:nvSpPr>
        <p:spPr>
          <a:xfrm>
            <a:off x="357796" y="5597610"/>
            <a:ext cx="4777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Initial Model - Image with greatest aggregate error </a:t>
            </a:r>
          </a:p>
          <a:p>
            <a:pPr algn="ctr"/>
            <a:r>
              <a:rPr lang="en-US" sz="1600" dirty="0"/>
              <a:t>Somewhat visible checkerboard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181E6A-9DC4-4FFC-8D28-B6B904F2A238}"/>
              </a:ext>
            </a:extLst>
          </p:cNvPr>
          <p:cNvSpPr txBox="1"/>
          <p:nvPr/>
        </p:nvSpPr>
        <p:spPr>
          <a:xfrm>
            <a:off x="6173884" y="5597610"/>
            <a:ext cx="5185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Adjusted Model - Image with greatest aggregate error</a:t>
            </a:r>
          </a:p>
          <a:p>
            <a:pPr algn="ctr"/>
            <a:r>
              <a:rPr lang="en-US" sz="1600" dirty="0"/>
              <a:t>No visible checkerboard</a:t>
            </a:r>
          </a:p>
        </p:txBody>
      </p:sp>
      <p:pic>
        <p:nvPicPr>
          <p:cNvPr id="6" name="Picture 5" descr="A dark room&#10;&#10;Description automatically generated">
            <a:extLst>
              <a:ext uri="{FF2B5EF4-FFF2-40B4-BE49-F238E27FC236}">
                <a16:creationId xmlns:a16="http://schemas.microsoft.com/office/drawing/2014/main" id="{F801A649-71E3-4948-8FAB-DBC29CB57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96" y="1294932"/>
            <a:ext cx="5690847" cy="426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3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1969D-76A6-4453-BAE0-268DA412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– SA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4D6E-2B84-4828-A130-4954EA341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Previous Reconstruction Method</a:t>
            </a:r>
          </a:p>
          <a:p>
            <a:r>
              <a:rPr lang="en-US" sz="3200" dirty="0"/>
              <a:t>Synchronized Images from Multiple Viewpoints</a:t>
            </a:r>
          </a:p>
          <a:p>
            <a:r>
              <a:rPr lang="en-US" sz="3200" dirty="0"/>
              <a:t>Images remapped onto virtual (refocused) planes</a:t>
            </a:r>
          </a:p>
          <a:p>
            <a:r>
              <a:rPr lang="en-US" sz="3200" dirty="0"/>
              <a:t>Projected images are accumulated and averaged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59018-6843-4E49-8880-D3A478AC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95"/>
          <a:stretch/>
        </p:blipFill>
        <p:spPr>
          <a:xfrm>
            <a:off x="4664907" y="3914815"/>
            <a:ext cx="4851424" cy="25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3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364E-FD5E-47A1-827F-12890BC5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– CNN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831183-E14B-4B16-AC4B-CC239FDB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CNN Objective – Recognize Images with Focused Particles</a:t>
            </a:r>
          </a:p>
          <a:p>
            <a:pPr lvl="1"/>
            <a:r>
              <a:rPr lang="en-US" sz="2666" dirty="0"/>
              <a:t>Determine if combined image has a focused object</a:t>
            </a:r>
          </a:p>
          <a:p>
            <a:pPr lvl="1"/>
            <a:r>
              <a:rPr lang="en-US" sz="2666" dirty="0"/>
              <a:t>Determine corresponding position in image stack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46A1A9-3208-4B5C-9A20-955A12A41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47"/>
          <a:stretch/>
        </p:blipFill>
        <p:spPr>
          <a:xfrm>
            <a:off x="2410194" y="3165266"/>
            <a:ext cx="6353175" cy="3153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A664CF-BB04-4E06-A851-F921674EF85D}"/>
              </a:ext>
            </a:extLst>
          </p:cNvPr>
          <p:cNvSpPr txBox="1"/>
          <p:nvPr/>
        </p:nvSpPr>
        <p:spPr>
          <a:xfrm>
            <a:off x="8908556" y="4350756"/>
            <a:ext cx="2673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Neighboring 9 images of same particle in different planes</a:t>
            </a:r>
          </a:p>
        </p:txBody>
      </p:sp>
    </p:spTree>
    <p:extLst>
      <p:ext uri="{BB962C8B-B14F-4D97-AF65-F5344CB8AC3E}">
        <p14:creationId xmlns:p14="http://schemas.microsoft.com/office/powerpoint/2010/main" val="1694329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BC2E-67C6-4D81-BC32-92503FDE2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-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065FA-76B0-4AA5-AAB8-4CEED957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One Hot Code System</a:t>
            </a:r>
          </a:p>
          <a:p>
            <a:r>
              <a:rPr lang="en-US" sz="3200" dirty="0"/>
              <a:t>If an output node is ~1, then image contains focused object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SSIM (Structural Similarity) threshold filters unfocused &amp; retains focused</a:t>
            </a:r>
          </a:p>
          <a:p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A95F92-BFF1-4BBB-A3B7-F43D546A4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2628"/>
            <a:ext cx="12192000" cy="1898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DC308B-5FD8-408D-A9F4-E240C66BDDC2}"/>
              </a:ext>
            </a:extLst>
          </p:cNvPr>
          <p:cNvSpPr txBox="1"/>
          <p:nvPr/>
        </p:nvSpPr>
        <p:spPr>
          <a:xfrm>
            <a:off x="4703411" y="4579938"/>
            <a:ext cx="409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Intensity Center Positions</a:t>
            </a:r>
          </a:p>
        </p:txBody>
      </p:sp>
    </p:spTree>
    <p:extLst>
      <p:ext uri="{BB962C8B-B14F-4D97-AF65-F5344CB8AC3E}">
        <p14:creationId xmlns:p14="http://schemas.microsoft.com/office/powerpoint/2010/main" val="2501389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EF6F-46D3-43F8-BE63-30521B73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 –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20BCE-5458-4EAC-B159-7D3DDD1D7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Training set – Synthetic images with different camera positions and object sizes</a:t>
            </a:r>
          </a:p>
          <a:p>
            <a:r>
              <a:rPr lang="en-US" sz="3600" dirty="0"/>
              <a:t>Non-Maximum Suppression (NMS) removes redundant overlapping particles</a:t>
            </a:r>
          </a:p>
          <a:p>
            <a:endParaRPr lang="en-US" sz="3600" dirty="0"/>
          </a:p>
          <a:p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5FA57-4554-4D1C-B291-4C2F65FB6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17" y="3927367"/>
            <a:ext cx="8064880" cy="23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52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Custom 3">
      <a:dk1>
        <a:sysClr val="windowText" lastClr="000000"/>
      </a:dk1>
      <a:lt1>
        <a:srgbClr val="FFFF00"/>
      </a:lt1>
      <a:dk2>
        <a:srgbClr val="1F497D"/>
      </a:dk2>
      <a:lt2>
        <a:srgbClr val="CCFF66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18801FA0-C8B7-4122-BD35-29FD2982E673}" vid="{D945946D-B256-4AF0-BC79-1CCC7A5698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446</TotalTime>
  <Words>303</Words>
  <Application>Microsoft Office PowerPoint</Application>
  <PresentationFormat>Widescreen</PresentationFormat>
  <Paragraphs>57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Theme2</vt:lpstr>
      <vt:lpstr>3D Image Reconstruction</vt:lpstr>
      <vt:lpstr>Overview</vt:lpstr>
      <vt:lpstr>Image Acquisition - Software</vt:lpstr>
      <vt:lpstr>Image Acquisition – Structure</vt:lpstr>
      <vt:lpstr>Image Acquisition - Precision</vt:lpstr>
      <vt:lpstr>3D Reconstruction – SA Imaging</vt:lpstr>
      <vt:lpstr>3D Reconstruction – CNN Overview</vt:lpstr>
      <vt:lpstr>3D Reconstruction - CNN</vt:lpstr>
      <vt:lpstr>3D Reconstruction – CNN</vt:lpstr>
      <vt:lpstr>3D Reconstruction - Pipeline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Image Reconstruction</dc:title>
  <dc:creator>Pal Arunachalam</dc:creator>
  <cp:lastModifiedBy>Pal Arunachalam</cp:lastModifiedBy>
  <cp:revision>30</cp:revision>
  <dcterms:created xsi:type="dcterms:W3CDTF">2019-08-08T16:43:52Z</dcterms:created>
  <dcterms:modified xsi:type="dcterms:W3CDTF">2019-08-16T15:01:36Z</dcterms:modified>
</cp:coreProperties>
</file>